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2a34e2b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2a34e2b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2a34e2b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2a34e2b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2a34e2b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2a34e2b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2a34e2b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2a34e2b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643be948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643be948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643be94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643be94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74eb8ed7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74eb8ed7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643be94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643be94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7.jpg"/><Relationship Id="rId8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primetime728/weightliftingcoach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04925" y="1352225"/>
            <a:ext cx="5888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Smart Lifting: </a:t>
            </a:r>
            <a:r>
              <a:rPr lang="en-GB" sz="3200">
                <a:latin typeface="Times New Roman"/>
                <a:ea typeface="Times New Roman"/>
                <a:cs typeface="Times New Roman"/>
                <a:sym typeface="Times New Roman"/>
              </a:rPr>
              <a:t>Autonomous Weight Lifting Feedback System</a:t>
            </a:r>
            <a:r>
              <a:rPr lang="en-GB" sz="3200"/>
              <a:t> </a:t>
            </a:r>
            <a:endParaRPr sz="32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208525" y="2996850"/>
            <a:ext cx="4313700" cy="18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By: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Cadet Emily Hattman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Cadet Samuel Estes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Cadet Zachary Farr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Help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Received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: Powerpoint Slides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/>
          <p:nvPr>
            <p:ph type="title"/>
          </p:nvPr>
        </p:nvSpPr>
        <p:spPr>
          <a:xfrm>
            <a:off x="200425" y="393750"/>
            <a:ext cx="3876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latin typeface="Times New Roman"/>
                <a:ea typeface="Times New Roman"/>
                <a:cs typeface="Times New Roman"/>
                <a:sym typeface="Times New Roman"/>
              </a:rPr>
              <a:t>Results &amp; Adjustments </a:t>
            </a:r>
            <a:endParaRPr sz="2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Google Shape;343;p26"/>
          <p:cNvSpPr txBox="1"/>
          <p:nvPr/>
        </p:nvSpPr>
        <p:spPr>
          <a:xfrm>
            <a:off x="238825" y="1186500"/>
            <a:ext cx="437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Adjusted “Complete” button → “Set Complete”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Changed GUI colors for improved user experience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more directions for user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Changed format for final score percentage for clarification (i.e. rounding)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Adjusted physical appearance  (i.e. wires and stability)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Fixed GUI to eliminate desktop appearance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638" y="2296000"/>
            <a:ext cx="2080982" cy="10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413" y="2271312"/>
            <a:ext cx="2186729" cy="109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413" y="3550379"/>
            <a:ext cx="2186738" cy="111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731" y="3556990"/>
            <a:ext cx="2028792" cy="10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7">
            <a:alphaModFix/>
          </a:blip>
          <a:srcRect b="33495" l="8600" r="0" t="6628"/>
          <a:stretch/>
        </p:blipFill>
        <p:spPr>
          <a:xfrm>
            <a:off x="4587638" y="703475"/>
            <a:ext cx="2080977" cy="13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8">
            <a:alphaModFix/>
          </a:blip>
          <a:srcRect b="9839" l="16408" r="0" t="19728"/>
          <a:stretch/>
        </p:blipFill>
        <p:spPr>
          <a:xfrm>
            <a:off x="6834425" y="710091"/>
            <a:ext cx="2186726" cy="138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/>
        </p:nvSpPr>
        <p:spPr>
          <a:xfrm>
            <a:off x="5155575" y="334175"/>
            <a:ext cx="10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Stages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7403775" y="334175"/>
            <a:ext cx="1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Product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7" name="Google Shape;357;p27"/>
          <p:cNvSpPr txBox="1"/>
          <p:nvPr>
            <p:ph type="title"/>
          </p:nvPr>
        </p:nvSpPr>
        <p:spPr>
          <a:xfrm>
            <a:off x="11312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u="sng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37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1471650" y="1503900"/>
            <a:ext cx="6200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Works </a:t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more lift options (i.e. bench press, deadlift, clean and jerk, snatch)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storage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Incorporation into physical 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therapy and athletic training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AutoNum type="arabicPeriod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4" name="Google Shape;364;p28"/>
          <p:cNvSpPr txBox="1"/>
          <p:nvPr>
            <p:ph type="title"/>
          </p:nvPr>
        </p:nvSpPr>
        <p:spPr>
          <a:xfrm>
            <a:off x="1052550" y="2284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r>
              <a:rPr lang="en-GB" sz="3500"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Times New Roman"/>
                <a:ea typeface="Times New Roman"/>
                <a:cs typeface="Times New Roman"/>
                <a:sym typeface="Times New Roman"/>
              </a:rPr>
              <a:t>Thank you for listening!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Times New Roman"/>
                <a:ea typeface="Times New Roman"/>
                <a:cs typeface="Times New Roman"/>
                <a:sym typeface="Times New Roman"/>
              </a:rPr>
              <a:t>Concept Statement 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3667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The Smart Lifting product will aid new and experienced weightlifters by providing insights on proper form and 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technique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. Smart Lifting is an autonomous system that utilizes pose detection and computer vision to record a person in real-time and calculate angle measurements to analyze form. In </a:t>
            </a: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comparison to other products, Smart Lifting is a compact product that is easily portable.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175" y="1647150"/>
            <a:ext cx="3302359" cy="24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 txBox="1"/>
          <p:nvPr/>
        </p:nvSpPr>
        <p:spPr>
          <a:xfrm>
            <a:off x="6048150" y="4123925"/>
            <a:ext cx="30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Front-side View of Device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Times New Roman"/>
                <a:ea typeface="Times New Roman"/>
                <a:cs typeface="Times New Roman"/>
                <a:sym typeface="Times New Roman"/>
              </a:rPr>
              <a:t>Smart Lifting Overview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669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999800" y="1307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</a:t>
            </a:r>
            <a:r>
              <a:rPr b="1"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NVIDIA Jetson Nano 4GB (with SD card)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 Camera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Printed Case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7” touchscreen HDMI display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66900" y="27041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999800" y="2704146"/>
            <a:ext cx="5877300" cy="21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b="1" sz="15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Vision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 Detection  -  Angle Manipulation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XML Local Database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Repository -&gt;  </a:t>
            </a:r>
            <a:r>
              <a:rPr lang="en-GB" sz="15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Weight Lifting Coach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475675" y="48437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713" y="229762"/>
            <a:ext cx="1785924" cy="145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b="3855" l="0" r="0" t="0"/>
          <a:stretch/>
        </p:blipFill>
        <p:spPr>
          <a:xfrm>
            <a:off x="6751225" y="1652225"/>
            <a:ext cx="1897475" cy="1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9566" y="3092900"/>
            <a:ext cx="2762209" cy="15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/>
        </p:nvSpPr>
        <p:spPr>
          <a:xfrm>
            <a:off x="6420063" y="4541100"/>
            <a:ext cx="30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 of Live Video Recording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9"/>
          <p:cNvSpPr/>
          <p:nvPr/>
        </p:nvSpPr>
        <p:spPr>
          <a:xfrm rot="-1316117">
            <a:off x="5889683" y="1483889"/>
            <a:ext cx="762931" cy="138771"/>
          </a:xfrm>
          <a:prstGeom prst="rightArrow">
            <a:avLst>
              <a:gd fmla="val 50000" name="adj1"/>
              <a:gd fmla="val 144049" name="adj2"/>
            </a:avLst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 rot="213223">
            <a:off x="3851956" y="1988392"/>
            <a:ext cx="2797479" cy="138854"/>
          </a:xfrm>
          <a:prstGeom prst="rightArrow">
            <a:avLst>
              <a:gd fmla="val 50000" name="adj1"/>
              <a:gd fmla="val 168340" name="adj2"/>
            </a:avLst>
          </a:prstGeom>
          <a:solidFill>
            <a:srgbClr val="98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Related Works / Limitations / Cyber Security </a:t>
            </a:r>
            <a:endParaRPr/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1720300" y="1270850"/>
            <a:ext cx="63234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GB" sz="1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Works</a:t>
            </a:r>
            <a:endParaRPr b="1" sz="18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Perch Fit (https://perch.fit/)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Phone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rabicPeriod"/>
            </a:pPr>
            <a:r>
              <a:rPr b="1" lang="en-GB" sz="1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 </a:t>
            </a:r>
            <a:endParaRPr b="1" sz="18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on SD card – local database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tailored to specific individual (i.e. ligament length) – impacts final score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imes New Roman"/>
              <a:buAutoNum type="arabicPeriod"/>
            </a:pPr>
            <a:r>
              <a:rPr b="1" lang="en-GB" sz="17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 Security</a:t>
            </a:r>
            <a:endParaRPr b="1" sz="17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screen application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buffer-overflow attack 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Times New Roman"/>
                <a:ea typeface="Times New Roman"/>
                <a:cs typeface="Times New Roman"/>
                <a:sym typeface="Times New Roman"/>
              </a:rPr>
              <a:t>Implementation and Problems Within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1"/>
          <p:cNvSpPr txBox="1"/>
          <p:nvPr>
            <p:ph idx="12" type="sldNum"/>
          </p:nvPr>
        </p:nvSpPr>
        <p:spPr>
          <a:xfrm>
            <a:off x="843008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40225" y="1405350"/>
            <a:ext cx="6030000" cy="4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Large device footprint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We solved this problem by utilizing a 3D printed case found online for the screen and a stand to hold it, as well as a custom-designed mounting bracket for the Nvidia Jetson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Poor camera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We solved this issue by utilizing a USB camera that enables the user to change the camera angle to fit their needs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425" y="871950"/>
            <a:ext cx="1493600" cy="157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500" y="2546933"/>
            <a:ext cx="1772703" cy="185586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6040475" y="4375000"/>
            <a:ext cx="30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Rendered Images of Device Encapsulation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Times New Roman"/>
                <a:ea typeface="Times New Roman"/>
                <a:cs typeface="Times New Roman"/>
                <a:sym typeface="Times New Roman"/>
              </a:rPr>
              <a:t>Implementation and Problems Within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80425" y="1498725"/>
            <a:ext cx="6030000" cy="3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Recalling lift results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We solved this issue by creating an XML document each time a lift is conducted in order to store that data for retrieval later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4. Score calculation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We made adjustments to the way the score is calculated to ensure a more accurate representation of how well the user performed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5. Linux environment variables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325" y="988625"/>
            <a:ext cx="2413399" cy="18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 rotWithShape="1">
          <a:blip r:embed="rId4">
            <a:alphaModFix/>
          </a:blip>
          <a:srcRect b="8904" l="8194" r="27735" t="13256"/>
          <a:stretch/>
        </p:blipFill>
        <p:spPr>
          <a:xfrm>
            <a:off x="6289188" y="3169475"/>
            <a:ext cx="2455675" cy="16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/>
          <p:nvPr/>
        </p:nvSpPr>
        <p:spPr>
          <a:xfrm>
            <a:off x="6448425" y="2763250"/>
            <a:ext cx="213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view of device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6477825" y="483212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View of device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11451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Smart Lifting Development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3"/>
          <p:cNvSpPr txBox="1"/>
          <p:nvPr>
            <p:ph idx="1" type="body"/>
          </p:nvPr>
        </p:nvSpPr>
        <p:spPr>
          <a:xfrm>
            <a:off x="831325" y="157560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Design: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diagram -&gt; initial prototype -&gt;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final prototype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Computer Vision, XML Database, 3D Modeling, GUI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Documented tests of system reliability and of user satisfaction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557450" y="3154500"/>
            <a:ext cx="1061400" cy="1527490"/>
            <a:chOff x="1338025" y="3154500"/>
            <a:chExt cx="1061400" cy="1527490"/>
          </a:xfrm>
        </p:grpSpPr>
        <p:grpSp>
          <p:nvGrpSpPr>
            <p:cNvPr id="293" name="Google Shape;293;p23"/>
            <p:cNvGrpSpPr/>
            <p:nvPr/>
          </p:nvGrpSpPr>
          <p:grpSpPr>
            <a:xfrm>
              <a:off x="1359550" y="3154500"/>
              <a:ext cx="1018200" cy="1018200"/>
              <a:chOff x="1359550" y="3154500"/>
              <a:chExt cx="1018200" cy="1018200"/>
            </a:xfrm>
          </p:grpSpPr>
          <p:sp>
            <p:nvSpPr>
              <p:cNvPr id="294" name="Google Shape;294;p23"/>
              <p:cNvSpPr/>
              <p:nvPr/>
            </p:nvSpPr>
            <p:spPr>
              <a:xfrm>
                <a:off x="1359550" y="3154500"/>
                <a:ext cx="1018200" cy="1018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>
                <a:off x="1409800" y="3204750"/>
                <a:ext cx="917700" cy="917700"/>
              </a:xfrm>
              <a:prstGeom prst="ellipse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>
                <a:off x="1409800" y="3204750"/>
                <a:ext cx="917700" cy="917700"/>
              </a:xfrm>
              <a:prstGeom prst="pie">
                <a:avLst>
                  <a:gd fmla="val 0" name="adj1"/>
                  <a:gd fmla="val 16200000" name="adj2"/>
                </a:avLst>
              </a:prstGeom>
              <a:gradFill>
                <a:gsLst>
                  <a:gs pos="0">
                    <a:srgbClr val="A8B8DF"/>
                  </a:gs>
                  <a:gs pos="100000">
                    <a:srgbClr val="516DB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>
                <a:off x="1540600" y="3335550"/>
                <a:ext cx="656100" cy="656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Google Shape;298;p23"/>
            <p:cNvSpPr txBox="1"/>
            <p:nvPr/>
          </p:nvSpPr>
          <p:spPr>
            <a:xfrm>
              <a:off x="1338025" y="4245790"/>
              <a:ext cx="1061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Design </a:t>
              </a:r>
              <a:endParaRPr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9" name="Google Shape;299;p23"/>
            <p:cNvSpPr txBox="1"/>
            <p:nvPr/>
          </p:nvSpPr>
          <p:spPr>
            <a:xfrm>
              <a:off x="1634217" y="3508020"/>
              <a:ext cx="4623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20%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0" name="Google Shape;300;p23"/>
          <p:cNvGrpSpPr/>
          <p:nvPr/>
        </p:nvGrpSpPr>
        <p:grpSpPr>
          <a:xfrm>
            <a:off x="2578751" y="3154500"/>
            <a:ext cx="1573800" cy="1559825"/>
            <a:chOff x="2931326" y="3154500"/>
            <a:chExt cx="1573800" cy="1559825"/>
          </a:xfrm>
        </p:grpSpPr>
        <p:sp>
          <p:nvSpPr>
            <p:cNvPr id="301" name="Google Shape;301;p23"/>
            <p:cNvSpPr/>
            <p:nvPr/>
          </p:nvSpPr>
          <p:spPr>
            <a:xfrm>
              <a:off x="3207425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57675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57675" y="3204750"/>
              <a:ext cx="917700" cy="917700"/>
            </a:xfrm>
            <a:prstGeom prst="pie">
              <a:avLst>
                <a:gd fmla="val 6353766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388475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 txBox="1"/>
            <p:nvPr/>
          </p:nvSpPr>
          <p:spPr>
            <a:xfrm>
              <a:off x="2931326" y="4278125"/>
              <a:ext cx="15738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Implementation </a:t>
              </a: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3483729" y="3508020"/>
              <a:ext cx="4623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60%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5112447" y="3170662"/>
            <a:ext cx="1061400" cy="1527490"/>
            <a:chOff x="5040797" y="3154500"/>
            <a:chExt cx="1061400" cy="1527490"/>
          </a:xfrm>
        </p:grpSpPr>
        <p:sp>
          <p:nvSpPr>
            <p:cNvPr id="308" name="Google Shape;308;p23"/>
            <p:cNvSpPr/>
            <p:nvPr/>
          </p:nvSpPr>
          <p:spPr>
            <a:xfrm>
              <a:off x="5058251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5108501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5108501" y="3204750"/>
              <a:ext cx="917700" cy="917700"/>
            </a:xfrm>
            <a:prstGeom prst="pie">
              <a:avLst>
                <a:gd fmla="val 12469139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5239301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5040797" y="4245790"/>
              <a:ext cx="10614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Testing </a:t>
              </a:r>
              <a:endParaRPr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3" name="Google Shape;313;p23"/>
            <p:cNvSpPr txBox="1"/>
            <p:nvPr/>
          </p:nvSpPr>
          <p:spPr>
            <a:xfrm>
              <a:off x="5342249" y="3508020"/>
              <a:ext cx="4623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20%</a:t>
              </a:r>
              <a:endParaRPr b="1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4" name="Google Shape;314;p23"/>
          <p:cNvSpPr txBox="1"/>
          <p:nvPr/>
        </p:nvSpPr>
        <p:spPr>
          <a:xfrm>
            <a:off x="59746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6" name="Google Shape;316;p23"/>
          <p:cNvPicPr preferRelativeResize="0"/>
          <p:nvPr/>
        </p:nvPicPr>
        <p:blipFill rotWithShape="1">
          <a:blip r:embed="rId3">
            <a:alphaModFix/>
          </a:blip>
          <a:srcRect b="2704" l="2916" r="2386" t="0"/>
          <a:stretch/>
        </p:blipFill>
        <p:spPr>
          <a:xfrm>
            <a:off x="6441025" y="304125"/>
            <a:ext cx="2516650" cy="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025" y="1267925"/>
            <a:ext cx="2516650" cy="27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6667900" y="3935925"/>
            <a:ext cx="29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Log from 4/27-5/1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Product Testing &amp; Evaluation 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2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 u="sng">
                <a:latin typeface="Times New Roman"/>
                <a:ea typeface="Times New Roman"/>
                <a:cs typeface="Times New Roman"/>
                <a:sym typeface="Times New Roman"/>
              </a:rPr>
              <a:t>Acceptance Test </a:t>
            </a:r>
            <a:endParaRPr b="1" sz="17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The user launches the program “pose_capstone.py” and waits at most 15 seconds for the program to load.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The user utilizes the program to record themselves performing 3 back squat 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repetitions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as directed by instructions on screen.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User feedback is displayed on the screen. The user 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selects “next set” and repeats steps 1 and 2.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AutoNum type="arabicPeriod"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At the completion of the second set,  the user views their final score and performance feedback graph.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 u="sng">
                <a:latin typeface="Times New Roman"/>
                <a:ea typeface="Times New Roman"/>
                <a:cs typeface="Times New Roman"/>
                <a:sym typeface="Times New Roman"/>
              </a:rPr>
              <a:t>Evaluation: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 NASA TLX and SUS Score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5401150" y="418450"/>
            <a:ext cx="31152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 u="sng">
                <a:latin typeface="Times New Roman"/>
                <a:ea typeface="Times New Roman"/>
                <a:cs typeface="Times New Roman"/>
                <a:sym typeface="Times New Roman"/>
              </a:rPr>
              <a:t>SUS Score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Target Value: 78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Times New Roman"/>
                <a:ea typeface="Times New Roman"/>
                <a:cs typeface="Times New Roman"/>
                <a:sym typeface="Times New Roman"/>
              </a:rPr>
              <a:t>Observed Value: 72 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Above 50%, but did not reach target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Need to improve GUI for more direction to improve usability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1503325" y="418450"/>
            <a:ext cx="258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TLX</a:t>
            </a:r>
            <a:endParaRPr sz="20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888700" y="958100"/>
            <a:ext cx="3639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</a:t>
            </a: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workload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focused on low workload for performance, frustration, effort.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●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usability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</a:t>
            </a:r>
            <a:endParaRPr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Effort - revise user commands/ directions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AutoNum type="arabicPeriod"/>
            </a:pPr>
            <a:r>
              <a:rPr lang="en-GB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Frustration - final score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5780500" y="958100"/>
            <a:ext cx="2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usability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475" y="3496279"/>
            <a:ext cx="3938825" cy="153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0" y="3496275"/>
            <a:ext cx="3901499" cy="14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